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F570B-286F-4962-80B2-28536554403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5D9E-62CD-473C-9755-D7F758906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7ED5-31C5-6B98-9D0E-A8FEA53D1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F2A0B-0B02-1827-EC99-E289A4E03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2AE27-A0C4-9341-3085-7293E726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FCDE-DEA4-5017-53BC-B786778B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0758-5496-F396-EFAD-33A21CB0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1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4F7E-FED6-C69C-298A-64D6C79F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AB752-C9FF-680B-F231-3933ADE66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C26A-EC15-4F09-082C-A1FA8D91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B529C-14CC-6065-15F9-7F7D728D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8CBA1-74ED-0FAE-61B6-0989ABA8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3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88F09-740C-3A53-D94F-D4C4B803D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3364-71F1-5D20-307D-30385C04D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6C55-2421-CFDA-B9AF-6F6626A8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588C-425C-54B6-28E4-B48A798F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E162-BCB6-2BE8-0FA0-17B181B1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0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FAB4-25DB-5458-BCA7-CA01F3D6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5A5A-C37F-E65A-5D7E-2D0DC3CE6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4F80E-F730-012E-F1FE-0BBA4945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BDE1A-70F4-9EC4-B1DB-D40ACF7C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CA09-3344-3089-9759-1FE759E2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0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6832-E403-E398-D966-37D6F4F8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63C0B-8409-B5C6-3A6E-2C7D3BDEE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69F23-791D-AD1F-DFD4-D7ABBBF5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EC86-2268-D667-4767-0F72509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F1E97-3D24-44FD-B3E5-4A2422F7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20C7-BC05-DD45-83AF-1B300099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59ED0-D31D-7A6D-CF33-E652DFAEE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54F18-C3F6-884D-15C9-9D0532096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4456A-9184-3D46-040B-F4469957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E65D3-99DC-632B-39CF-39083F91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3CE0-B093-4887-B602-EFAA07A4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3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E18A-7055-E885-1680-402E7A30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6F1A7-625D-AFAB-3B98-2739F4161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2F0CC-7C6B-F345-30DA-BEEED141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E11D8-D523-E213-4E59-2A40B7BB9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657B5-AC9F-284A-7AB4-6715F2F9D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02A1B-FAF5-9BAE-8822-E9B72F25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9C520-2867-6FA3-97B3-1442B5E7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ED63C-5F00-651E-CA89-401E1204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8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ED46-8CC5-1EAC-B92F-EBC6B575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55804-ADF4-3C22-9A11-F2F8537E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86573-9DD6-583E-D53A-2452C4B8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7DB74-B6B7-457C-A7DC-17146F19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1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9A2FF-37F9-2281-48AF-3A74569F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6833D-BAAD-0306-6C32-0213B77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48342-2B54-67C2-DAC6-BDCEF6A6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8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027C-2475-2683-AC73-E112B8CF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CE9A-8195-782E-E900-1B885169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E47AE-0BF9-0EC3-8EA3-5AEEF81F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A7F7E-2FBB-6B15-E94F-EEC2BD15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4F95-9E2E-EF85-8E9B-1A05A1DA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513A7-8EFF-83FD-910A-76AD9F58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1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68C2-171C-799B-F8A2-7ECEA57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AE486-1B3A-BDF9-9A31-8CA48D140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BF393-3B79-40AF-5253-715C57A1C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AB7A-8656-6B2D-72DF-A5AD87C4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4A527-26CC-5FB1-B417-1766A2D9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FEAE0-067C-4DFF-DA2C-737F5475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7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2FC8E-9554-8466-876E-D88B63EC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82D3C-2DBE-34C8-6CE9-887CD91FA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D2A1-CE2A-1177-D116-D30FD98E8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D7C73-0270-4E91-A046-55887354884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D2C60-378E-9089-D3B2-9E88263EB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C0AD-1E5C-90C2-F1D0-EF062D64E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33DB-C698-44F7-A04F-1E4CD81B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00344-DB26-0E55-7A43-5E899E6E55B1}"/>
              </a:ext>
            </a:extLst>
          </p:cNvPr>
          <p:cNvSpPr txBox="1"/>
          <p:nvPr/>
        </p:nvSpPr>
        <p:spPr>
          <a:xfrm>
            <a:off x="987770" y="1812613"/>
            <a:ext cx="8099196" cy="14260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28600" lvl="0" indent="-228600" algn="just">
              <a:spcAft>
                <a:spcPts val="800"/>
              </a:spcAft>
              <a:buClr>
                <a:srgbClr val="000000"/>
              </a:buClr>
              <a:buSzPct val="60000"/>
              <a:buFont typeface="Segoe MDL2 Assets" panose="050A0102010101010101" pitchFamily="18" charset="0"/>
              <a:buChar char=""/>
            </a:pPr>
            <a:r>
              <a:rPr lang="en-US" sz="1600" dirty="0">
                <a:sym typeface="Avenir"/>
              </a:rPr>
              <a:t>Dr. Andreas </a:t>
            </a:r>
            <a:r>
              <a:rPr lang="en-US" sz="1600" dirty="0" err="1">
                <a:sym typeface="Avenir"/>
              </a:rPr>
              <a:t>Blaschke</a:t>
            </a:r>
            <a:r>
              <a:rPr lang="en-US" sz="1600" dirty="0">
                <a:sym typeface="Avenir"/>
              </a:rPr>
              <a:t>, aged 61 years, a Doctor of Laws from University of Vienna, and Master of Business Studies from Vienna University of Business Administration &amp; Economics</a:t>
            </a:r>
          </a:p>
          <a:p>
            <a:pPr marL="228600" lvl="0" indent="-228600" algn="just">
              <a:spcAft>
                <a:spcPts val="800"/>
              </a:spcAft>
              <a:buClr>
                <a:srgbClr val="000000"/>
              </a:buClr>
              <a:buSzPct val="60000"/>
              <a:buFont typeface="Segoe MDL2 Assets" panose="050A0102010101010101" pitchFamily="18" charset="0"/>
              <a:buChar char=""/>
            </a:pPr>
            <a:r>
              <a:rPr lang="en-US" sz="1600" dirty="0">
                <a:sym typeface="Avenir"/>
              </a:rPr>
              <a:t>Has played a leadership role in a leading European Packaging Company. With over 3 decades of experience he brings a wealth of knowledge and expertise to the Board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58B9DF5-7D7E-99B0-1C31-1E4CD51023B5}"/>
              </a:ext>
            </a:extLst>
          </p:cNvPr>
          <p:cNvSpPr/>
          <p:nvPr/>
        </p:nvSpPr>
        <p:spPr>
          <a:xfrm>
            <a:off x="852360" y="1444137"/>
            <a:ext cx="8370016" cy="2202579"/>
          </a:xfrm>
          <a:prstGeom prst="roundRect">
            <a:avLst>
              <a:gd name="adj" fmla="val 845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42AA8-666A-E006-8DE6-D5EB4485596B}"/>
              </a:ext>
            </a:extLst>
          </p:cNvPr>
          <p:cNvSpPr txBox="1"/>
          <p:nvPr/>
        </p:nvSpPr>
        <p:spPr>
          <a:xfrm>
            <a:off x="852358" y="905288"/>
            <a:ext cx="10410855" cy="44454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38100">
            <a:solidFill>
              <a:schemeClr val="accent1">
                <a:alpha val="33000"/>
              </a:schemeClr>
            </a:solidFill>
          </a:ln>
        </p:spPr>
        <p:txBody>
          <a:bodyPr wrap="square"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chemeClr val="bg1"/>
                </a:solidFill>
              </a:rPr>
              <a:t>Appoints Dr. Andreas </a:t>
            </a:r>
            <a:r>
              <a:rPr lang="en-US" sz="1600" b="1" dirty="0" err="1">
                <a:solidFill>
                  <a:schemeClr val="bg1"/>
                </a:solidFill>
              </a:rPr>
              <a:t>Blaschke</a:t>
            </a:r>
            <a:r>
              <a:rPr lang="en-US" sz="1600" b="1" dirty="0">
                <a:solidFill>
                  <a:schemeClr val="bg1"/>
                </a:solidFill>
              </a:rPr>
              <a:t> as Independent Director – Significantly Strengthens Board Expertise </a:t>
            </a:r>
          </a:p>
        </p:txBody>
      </p:sp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1E6001B-CA1F-1BEA-BC90-140436595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 r="33008"/>
          <a:stretch/>
        </p:blipFill>
        <p:spPr>
          <a:xfrm>
            <a:off x="9361116" y="1444137"/>
            <a:ext cx="1884551" cy="220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6" name="Google Shape;160;p6">
            <a:extLst>
              <a:ext uri="{FF2B5EF4-FFF2-40B4-BE49-F238E27FC236}">
                <a16:creationId xmlns:a16="http://schemas.microsoft.com/office/drawing/2014/main" id="{BF4DC571-4AE5-D052-0929-FF6F6986F99E}"/>
              </a:ext>
            </a:extLst>
          </p:cNvPr>
          <p:cNvSpPr txBox="1"/>
          <p:nvPr/>
        </p:nvSpPr>
        <p:spPr>
          <a:xfrm>
            <a:off x="282840" y="199223"/>
            <a:ext cx="10357452" cy="65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aleway Thin"/>
              <a:buNone/>
            </a:pPr>
            <a:r>
              <a:rPr lang="en-IN" sz="3600" b="1" i="0" u="none" strike="noStrike" cap="none" dirty="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rPr>
              <a:t>Key Developments</a:t>
            </a:r>
            <a:endParaRPr sz="3600" b="1" i="0" u="none" strike="noStrike" cap="none" dirty="0">
              <a:solidFill>
                <a:schemeClr val="accen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22053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/>
        </p:nvSpPr>
        <p:spPr>
          <a:xfrm>
            <a:off x="282840" y="199223"/>
            <a:ext cx="10357452" cy="65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aleway Thin"/>
              <a:buNone/>
            </a:pPr>
            <a:r>
              <a:rPr lang="en-IN" sz="3600" b="1" i="0" u="none" strike="noStrike" cap="none" dirty="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rPr>
              <a:t>Key Developments</a:t>
            </a:r>
            <a:endParaRPr sz="3600" b="1" i="0" u="none" strike="noStrike" cap="none" dirty="0">
              <a:solidFill>
                <a:schemeClr val="accen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11618595" y="6493687"/>
            <a:ext cx="459105" cy="364313"/>
          </a:xfrm>
          <a:prstGeom prst="rect">
            <a:avLst/>
          </a:prstGeom>
          <a:gradFill>
            <a:gsLst>
              <a:gs pos="0">
                <a:srgbClr val="414141"/>
              </a:gs>
              <a:gs pos="50000">
                <a:srgbClr val="5F5F5F"/>
              </a:gs>
              <a:gs pos="100000">
                <a:srgbClr val="72727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</a:t>
            </a:fld>
            <a:endParaRPr sz="12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814902" y="1666418"/>
            <a:ext cx="8457699" cy="18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Sanjiv Anand’s Appointment </a:t>
            </a:r>
            <a:endParaRPr sz="1400" b="1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40"/>
              <a:buFont typeface="Asset"/>
              <a:buChar char=""/>
            </a:pPr>
            <a:r>
              <a:rPr lang="en-IN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Mr. Sanjiv Anand, a globally recognized thought leader on strategy powered by the Balanced Scorecard, has been appointed as an Independent Director. As the Chairman of Cedar, a Forbes ranked global consulting firm, he brings a wealth of strategic expertise. </a:t>
            </a:r>
            <a:endParaRPr/>
          </a:p>
          <a:p>
            <a:pPr marL="228600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40"/>
              <a:buFont typeface="Asset"/>
              <a:buChar char=""/>
            </a:pPr>
            <a:r>
              <a:rPr lang="en-IN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With a rich history spanning over 35 years, Mr. Anand has helped Boards, CEO &amp; leadership teams in the development of their strategy and the transformation of their business practices. He has worked with a diverse portfolio of prestigious clients, including those in the packaging sector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725789" y="1546134"/>
            <a:ext cx="8635927" cy="2550922"/>
          </a:xfrm>
          <a:prstGeom prst="roundRect">
            <a:avLst>
              <a:gd name="adj" fmla="val 8453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25790" y="948831"/>
            <a:ext cx="10741791" cy="44454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38100" cap="flat" cmpd="sng">
            <a:solidFill>
              <a:schemeClr val="accent1">
                <a:alpha val="3294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Strengthening the Board with the Addition of Two New Independent Directors</a:t>
            </a:r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t="6041" b="6041"/>
          <a:stretch/>
        </p:blipFill>
        <p:spPr>
          <a:xfrm>
            <a:off x="9450828" y="1546134"/>
            <a:ext cx="2016753" cy="2520941"/>
          </a:xfrm>
          <a:prstGeom prst="roundRect">
            <a:avLst>
              <a:gd name="adj" fmla="val 11269"/>
            </a:avLst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814902" y="4394729"/>
            <a:ext cx="8457699" cy="20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Tarang Jain’s Appointment</a:t>
            </a:r>
            <a:endParaRPr/>
          </a:p>
          <a:p>
            <a:pPr marL="228600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40"/>
              <a:buFont typeface="Asset"/>
              <a:buChar char=""/>
            </a:pPr>
            <a:r>
              <a:rPr lang="en-IN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Mr. Tarang Jain, Chairman and Managing Director of Varroc Engineering Limited, joins the board as an Independent Director. He brings to TCPL’s board a strategic vision that has propelled Varroc into a global tier-1 automotive component group, demonstrating his capacity for driving significant international expansion and innovation in technology.</a:t>
            </a:r>
            <a:endParaRPr/>
          </a:p>
          <a:p>
            <a:pPr marL="228600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40"/>
              <a:buFont typeface="Asset"/>
              <a:buChar char=""/>
            </a:pPr>
            <a:r>
              <a:rPr lang="en-IN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With over 35 years of leadership experience, his tenure is marked by strong values of integrity and a commitment to corporate social responsibility, illustrated by Varroc’s active role in environmental initiatives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725789" y="4274445"/>
            <a:ext cx="8635927" cy="2306328"/>
          </a:xfrm>
          <a:prstGeom prst="roundRect">
            <a:avLst>
              <a:gd name="adj" fmla="val 8453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 l="5787" r="5788" b="8516"/>
          <a:stretch/>
        </p:blipFill>
        <p:spPr>
          <a:xfrm>
            <a:off x="9450829" y="4274445"/>
            <a:ext cx="2016820" cy="2306328"/>
          </a:xfrm>
          <a:prstGeom prst="roundRect">
            <a:avLst>
              <a:gd name="adj" fmla="val 1073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282</Words>
  <Application>Microsoft Office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Asset</vt:lpstr>
      <vt:lpstr>Avenir</vt:lpstr>
      <vt:lpstr>Calibri</vt:lpstr>
      <vt:lpstr>Calibri Light</vt:lpstr>
      <vt:lpstr>Raleway Thin</vt:lpstr>
      <vt:lpstr>Segoe MDL2 Assets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Yomesh Chothani</dc:creator>
  <cp:lastModifiedBy>Yomesh Chothani</cp:lastModifiedBy>
  <cp:revision>1</cp:revision>
  <dcterms:created xsi:type="dcterms:W3CDTF">2023-11-08T10:39:36Z</dcterms:created>
  <dcterms:modified xsi:type="dcterms:W3CDTF">2023-11-08T10:52:25Z</dcterms:modified>
</cp:coreProperties>
</file>